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202" y="-3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4.gi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558731" y="175275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"/>
          <p:cNvSpPr/>
          <p:nvPr/>
        </p:nvSpPr>
        <p:spPr>
          <a:xfrm>
            <a:off x="10848086" y="118380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7129430" y="-264049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0" name="Google Shape;90;p1"/>
          <p:cNvSpPr txBox="1"/>
          <p:nvPr/>
        </p:nvSpPr>
        <p:spPr>
          <a:xfrm>
            <a:off x="3390645" y="4122153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988824" y="7161572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>
                <a:solidFill>
                  <a:srgbClr val="D9D9D9"/>
                </a:solidFill>
              </a:rPr>
              <a:t>Akatsuki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9" name="Google Shape;99;p2"/>
          <p:cNvSpPr txBox="1"/>
          <p:nvPr/>
        </p:nvSpPr>
        <p:spPr>
          <a:xfrm>
            <a:off x="-87086" y="249874"/>
            <a:ext cx="17917886" cy="42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DOMAIN- ARTIFICIAL INTELLIGENCE AND MACHINE LEARNING </a:t>
            </a:r>
            <a:endParaRPr sz="1200"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83771" y="2647731"/>
            <a:ext cx="155448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+mn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PROBLEM STATEMENT-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6D503-E0C5-FE36-50CA-5DEABCE2F371}"/>
              </a:ext>
            </a:extLst>
          </p:cNvPr>
          <p:cNvSpPr txBox="1"/>
          <p:nvPr/>
        </p:nvSpPr>
        <p:spPr>
          <a:xfrm>
            <a:off x="783771" y="4038818"/>
            <a:ext cx="16546286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Uncontrolled forest fires increasingly threaten ecosystems, air quality, and communities, yet real-time forecasting remains a major challenge. Fire spread depends on a complex mix of weather, terrain, vegetation, and human presence. Despite rich geospatial data from sources like FSI and VIIRS-SNP, current methods fail to leverage it effectively for timely, predictive action—leaving a critical gap in wildfire response.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950184" y="0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696686" y="1469532"/>
            <a:ext cx="16872857" cy="813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 Ingestion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&amp;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 Prep: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Fetch daily LULC, 30 m DEM, meteorological rasters (wind, rain, temperature, humidity) and thematic layers (fuel indices, roads/settlements).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Resample and align all inputs to a 30 m grid.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i="0" u="none" strike="noStrike" cap="none" dirty="0">
              <a:solidFill>
                <a:schemeClr val="bg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Feature Stacking &amp; Modeling: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Create multi‑band feature cubes; normalize continuous variables and encode fuel classes.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Train a U‑Net (or LSTM‑augmented) model on historical VIIRS hotspots to output per‑pixel fire/no‑fire probabilities.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i="0" u="none" strike="noStrike" cap="none" dirty="0">
              <a:solidFill>
                <a:schemeClr val="bg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Spread Simulation: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 a cellular automaton driven by local risk scores, wind vectors, slope and fuel load.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Iterate to produce 1 h, 3 h, 6 h and 12 h spread maps.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i="0" u="none" strike="noStrike" cap="none" dirty="0">
              <a:solidFill>
                <a:schemeClr val="bg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Delivery &amp; Validation: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Expose REST APIs and a simple web dashboard (Leaflet) for heatmaps and time‑lapse playback.</a:t>
            </a:r>
          </a:p>
          <a:p>
            <a:pPr marL="457200" marR="0" lvl="0" indent="-4572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chemeClr val="bg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Validate against recorded fire perimeters; refine CA rules and model thresholds.</a:t>
            </a:r>
            <a:endParaRPr sz="1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663116" y="2333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61F21-28CE-C3C1-6BFE-25B5D7F1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35" y="1622863"/>
            <a:ext cx="5826033" cy="5473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A9C2B-EE25-999C-ECEA-1CFDA4731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7777" y="1638623"/>
            <a:ext cx="5472962" cy="5442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15B0F-5A5F-1643-3D18-88AD935A2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60" y="1622863"/>
            <a:ext cx="5826034" cy="5504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0E6877-7765-8891-6EF7-481B58148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97" y="7666332"/>
            <a:ext cx="2273531" cy="2205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E9F43-4278-62AB-EB5A-527D3BE29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615" y="7646741"/>
            <a:ext cx="2253328" cy="2211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134C3A-3085-4F35-AE24-408C07EAD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145" y="7646741"/>
            <a:ext cx="2211752" cy="22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518CF-B808-74B6-0288-4CCC0D8E3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9693" y="7663306"/>
            <a:ext cx="2211752" cy="2250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AB2F4-6863-3A84-C2A4-4133F5DAB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31242" y="7679872"/>
            <a:ext cx="2139772" cy="22178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B42066-AEA9-7249-2EEE-C7FB9DBC00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69183" y="7629212"/>
            <a:ext cx="2139773" cy="2214999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6F8A997-4CBD-62C0-49EE-8C9171BE227A}"/>
              </a:ext>
            </a:extLst>
          </p:cNvPr>
          <p:cNvSpPr/>
          <p:nvPr/>
        </p:nvSpPr>
        <p:spPr>
          <a:xfrm>
            <a:off x="2860914" y="8647001"/>
            <a:ext cx="789701" cy="3598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E78EC73-0DF7-E9A3-65C7-887F66FA5236}"/>
              </a:ext>
            </a:extLst>
          </p:cNvPr>
          <p:cNvSpPr/>
          <p:nvPr/>
        </p:nvSpPr>
        <p:spPr>
          <a:xfrm>
            <a:off x="5858444" y="8631761"/>
            <a:ext cx="789701" cy="3598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F5B71ED-7C91-0CBC-544A-43F3D223AB00}"/>
              </a:ext>
            </a:extLst>
          </p:cNvPr>
          <p:cNvSpPr/>
          <p:nvPr/>
        </p:nvSpPr>
        <p:spPr>
          <a:xfrm>
            <a:off x="14997494" y="8572697"/>
            <a:ext cx="789701" cy="3598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3885434-311D-E778-929B-B59FA68F9157}"/>
              </a:ext>
            </a:extLst>
          </p:cNvPr>
          <p:cNvSpPr/>
          <p:nvPr/>
        </p:nvSpPr>
        <p:spPr>
          <a:xfrm>
            <a:off x="11990224" y="8631761"/>
            <a:ext cx="789701" cy="3598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AE5073F-99E1-DF81-1B3F-A889623053BD}"/>
              </a:ext>
            </a:extLst>
          </p:cNvPr>
          <p:cNvSpPr/>
          <p:nvPr/>
        </p:nvSpPr>
        <p:spPr>
          <a:xfrm>
            <a:off x="8898675" y="8664137"/>
            <a:ext cx="789701" cy="3598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639614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6" y="199904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1719943" y="1254347"/>
            <a:ext cx="15196457" cy="430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Base Map: </a:t>
            </a:r>
            <a:r>
              <a:rPr lang="en-US" sz="3600" dirty="0">
                <a:solidFill>
                  <a:schemeClr val="bg1"/>
                </a:solidFill>
              </a:rPr>
              <a:t>The map of Uttarakhand is shaded from green (very low risk) through yellow and orange to red (very high risk).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Interpretation: </a:t>
            </a:r>
            <a:r>
              <a:rPr lang="en-US" sz="3600" dirty="0">
                <a:solidFill>
                  <a:schemeClr val="bg1"/>
                </a:solidFill>
              </a:rPr>
              <a:t>Areas in red/orange are most likely to ignite within the next 24 hours, based on fused inputs like vegetation fuel, slope, and recent weather. Vast tracts in green indicate minimal fire probability.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7AB1B0-1720-32CF-F059-85F0E77DF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23383"/>
              </p:ext>
            </p:extLst>
          </p:nvPr>
        </p:nvGraphicFramePr>
        <p:xfrm>
          <a:off x="2419664" y="5143499"/>
          <a:ext cx="13955488" cy="491490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3236">
                  <a:extLst>
                    <a:ext uri="{9D8B030D-6E8A-4147-A177-3AD203B41FA5}">
                      <a16:colId xmlns:a16="http://schemas.microsoft.com/office/drawing/2014/main" val="1078009159"/>
                    </a:ext>
                  </a:extLst>
                </a:gridCol>
                <a:gridCol w="10872252">
                  <a:extLst>
                    <a:ext uri="{9D8B030D-6E8A-4147-A177-3AD203B41FA5}">
                      <a16:colId xmlns:a16="http://schemas.microsoft.com/office/drawing/2014/main" val="2515840013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PROPOGATION 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73997"/>
                  </a:ext>
                </a:extLst>
              </a:tr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Initial ignition points (circled) begin to expand outward along prevailing slopes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921187"/>
                  </a:ext>
                </a:extLst>
              </a:tr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Fire fronts creep further, especially downhill and in wind‑favored corridors.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518580"/>
                  </a:ext>
                </a:extLst>
              </a:tr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Several new patches ignite as embers jump ridges (arrows).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461970"/>
                  </a:ext>
                </a:extLst>
              </a:tr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Spread accelerates through contiguous fuel pockets; arrows mark dominant growth directions.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104878"/>
                  </a:ext>
                </a:extLst>
              </a:tr>
              <a:tr h="703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Separate fire clusters merge, forming larger burning zones.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344254"/>
                  </a:ext>
                </a:extLst>
              </a:tr>
              <a:tr h="6942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HOUR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The perimeter has doubled from the start, highlighting fastest spread axes (circled arrows).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2277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605904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578608" y="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B07F1-1DF6-E10E-2C31-B4E72B7F271C}"/>
              </a:ext>
            </a:extLst>
          </p:cNvPr>
          <p:cNvSpPr txBox="1"/>
          <p:nvPr/>
        </p:nvSpPr>
        <p:spPr>
          <a:xfrm>
            <a:off x="1173550" y="901950"/>
            <a:ext cx="16221819" cy="518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30 m Multi‑</a:t>
            </a:r>
            <a:r>
              <a:rPr lang="en-US" sz="2800" dirty="0">
                <a:solidFill>
                  <a:schemeClr val="bg1"/>
                </a:solidFill>
              </a:rPr>
              <a:t>Source Fusion: Daily ingestion of satellite hotspots, weather rasters, DEM (slope/aspect), fuel–cover and human‑activity layers into a unified grid.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Deep‑Learning Classifier: </a:t>
            </a:r>
            <a:r>
              <a:rPr lang="en-US" sz="2800" dirty="0">
                <a:solidFill>
                  <a:schemeClr val="bg1"/>
                </a:solidFill>
              </a:rPr>
              <a:t>U‑Net/LSTM model produces crisp per‑pixel fire/no‑fire maps for next‑day forecasting.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Hybrid Spread Engine: </a:t>
            </a:r>
            <a:r>
              <a:rPr lang="en-US" sz="2800" dirty="0">
                <a:solidFill>
                  <a:schemeClr val="bg1"/>
                </a:solidFill>
              </a:rPr>
              <a:t>Cellular automaton driven by learned risk scores, wind, slope and fuel to simulate 1 h–12 h fire fronts.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API &amp; Dashboard: </a:t>
            </a:r>
            <a:r>
              <a:rPr lang="en-US" sz="2800" dirty="0">
                <a:solidFill>
                  <a:schemeClr val="bg1"/>
                </a:solidFill>
              </a:rPr>
              <a:t>GeoTIFF outputs and a React/Leaflet interface for time‑lapse visualization and quick decision support.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B1B02-2598-65B4-0C38-24017964AA18}"/>
              </a:ext>
            </a:extLst>
          </p:cNvPr>
          <p:cNvSpPr txBox="1"/>
          <p:nvPr/>
        </p:nvSpPr>
        <p:spPr>
          <a:xfrm>
            <a:off x="6999514" y="5881099"/>
            <a:ext cx="4288972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60" b="1" dirty="0">
                <a:solidFill>
                  <a:schemeClr val="bg1"/>
                </a:solidFill>
              </a:rPr>
              <a:t>NOVELTY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E1A839-2FEE-308A-C9CB-60A8B5C1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550" y="6844440"/>
            <a:ext cx="16570164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CNN + CA Integration: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Merges data‑driven ignition probabilities with process‑based spread rules.</a:t>
            </a:r>
          </a:p>
          <a:p>
            <a:pPr lvl="1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Fine‑Scale, Rapid Updates: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30 m resolution maps refreshed daily—uncommon in wildfire tools.</a:t>
            </a:r>
          </a:p>
          <a:p>
            <a:pPr lvl="1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Anthropogenic Layering: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Roads and settlements explicitly factored into risk assessment.</a:t>
            </a:r>
          </a:p>
          <a:p>
            <a:pPr lvl="1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Feedback‑Loop Validation: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Automated perimeter checks refine both classifier thresholds and CA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transitions.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99416" y="304800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3BB65-7A9E-998F-ECE9-C8F558B0E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370" y="2051404"/>
            <a:ext cx="12848329" cy="453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Delays: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Missing or lagging satellite/weather feeds stall the pipeline.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Compute Intensive: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30 m CNN inference + CA simulations demand GPU clusters.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Simplified Physics: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Cellular automaton can’t capture all fire–atmosphere dynamics.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Generalization Risk: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Unseen weather extremes or fuel conditions may yield poor forecasts.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D3467-9499-9B01-2F61-37F70A99B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416" y="6640438"/>
            <a:ext cx="12848330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7525" marR="0" lvl="0" indent="-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Feed Outages: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Loss of IMD/ERA‑5 or Sentinel access halts end‑to‑end flow.</a:t>
            </a:r>
          </a:p>
          <a:p>
            <a:pPr marL="517525" marR="0" lvl="0" indent="-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Validation Gaps: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 recent fire‑perimeter data prevents meaningful tuning.</a:t>
            </a:r>
          </a:p>
          <a:p>
            <a:pPr marL="517525" marR="0" lvl="0" indent="-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Hardware Limits: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Lack of GPUs or edge compute makes daily runs infeasible.</a:t>
            </a:r>
          </a:p>
          <a:p>
            <a:pPr marL="517525" marR="0" lvl="0" indent="-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Licensing: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Restricted access to key datasets blocks full deployment.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731720" y="2796529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295138" y="2481742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Akatsuki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0" y="4651229"/>
            <a:ext cx="19290292" cy="519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18"/>
              </a:lnSpc>
            </a:pPr>
            <a:r>
              <a:rPr lang="en-US" sz="3600" dirty="0">
                <a:solidFill>
                  <a:schemeClr val="bg1"/>
                </a:solidFill>
              </a:rPr>
              <a:t>SUYASH KHARE  		+91 70002 88575 	 	MITS GWALIOR    Machine Learning               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NIKHIL BIDHA 	 		+91 7974513789  		MITS GWALIOR    Data Analysis</a:t>
            </a:r>
          </a:p>
          <a:p>
            <a:pPr lvl="0">
              <a:lnSpc>
                <a:spcPct val="111018"/>
              </a:lnSpc>
            </a:pPr>
            <a:r>
              <a:rPr lang="en-US" sz="3600" dirty="0">
                <a:solidFill>
                  <a:schemeClr val="bg1"/>
                </a:solidFill>
              </a:rPr>
              <a:t>SHASHWAT VERMA 	       +91 83035 45027  		MITS GWALIOR    Frontend</a:t>
            </a:r>
          </a:p>
          <a:p>
            <a:pPr>
              <a:lnSpc>
                <a:spcPct val="111018"/>
              </a:lnSpc>
            </a:pPr>
            <a:r>
              <a:rPr lang="en-US" sz="3600" dirty="0">
                <a:solidFill>
                  <a:schemeClr val="bg1"/>
                </a:solidFill>
              </a:rPr>
              <a:t>NAMAN PRASAD 	 	+91 78793 70993  		IIIT JABALPUR      Backend</a:t>
            </a:r>
          </a:p>
          <a:p>
            <a:pPr>
              <a:lnSpc>
                <a:spcPct val="111018"/>
              </a:lnSpc>
            </a:pPr>
            <a:endParaRPr lang="en-US" sz="40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043618" y="1574633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769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Playfair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Nikhil B</dc:creator>
  <cp:lastModifiedBy>suyashkhare981@gmail.com</cp:lastModifiedBy>
  <cp:revision>5</cp:revision>
  <dcterms:created xsi:type="dcterms:W3CDTF">2006-08-16T00:00:00Z</dcterms:created>
  <dcterms:modified xsi:type="dcterms:W3CDTF">2025-07-05T03:56:50Z</dcterms:modified>
</cp:coreProperties>
</file>